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Corpo livello uno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Giovanni Mela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“Inserisci qui una citazione”.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olo Test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olo Test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Corpo livello uno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Corpo livello un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Corpo livello uno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magin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magin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piattaformaelisa.it/elearning/pluginfile.php/27330/mod_lesson/page_contents/531/La%20scheda%20di%20prima%20segnalazione.pdf" TargetMode="External"/><Relationship Id="rId3" Type="http://schemas.openxmlformats.org/officeDocument/2006/relationships/image" Target="../media/image8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" Target="slide21.xml"/><Relationship Id="rId3" Type="http://schemas.openxmlformats.org/officeDocument/2006/relationships/image" Target="../media/image14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" Target="slide21.xml"/><Relationship Id="rId3" Type="http://schemas.openxmlformats.org/officeDocument/2006/relationships/image" Target="../media/image15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" Target="slide24.xml"/><Relationship Id="rId3" Type="http://schemas.openxmlformats.org/officeDocument/2006/relationships/image" Target="../media/image17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" Target="slide19.xml"/><Relationship Id="rId3" Type="http://schemas.openxmlformats.org/officeDocument/2006/relationships/image" Target="../media/image19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tif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tif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tif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tif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tif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tif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tif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piattaformaelisa.it/elearning/pluginfile.php/27463/mod_lesson/page_contents/545/La%20scheda%20di%20monitoraggio.pdf" TargetMode="External"/><Relationship Id="rId3" Type="http://schemas.openxmlformats.org/officeDocument/2006/relationships/image" Target="../media/image30.tif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ullismo e cyberbullismo"/>
          <p:cNvSpPr txBox="1"/>
          <p:nvPr>
            <p:ph type="ctrTitle"/>
          </p:nvPr>
        </p:nvSpPr>
        <p:spPr>
          <a:xfrm>
            <a:off x="787945" y="1638300"/>
            <a:ext cx="11935868" cy="330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/>
            <a:r>
              <a:t>Bullismo e cyberbullismo</a:t>
            </a:r>
          </a:p>
        </p:txBody>
      </p:sp>
      <p:sp>
        <p:nvSpPr>
          <p:cNvPr id="120" name="prevenire, segnalare, gestire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b="1" sz="3404" u="sng"/>
            </a:pPr>
            <a:r>
              <a:t>prevenire, segnalare, gestire</a:t>
            </a:r>
          </a:p>
          <a:p>
            <a:pPr defTabSz="537463">
              <a:defRPr sz="3404"/>
            </a:pPr>
            <a:r>
              <a:t>2^ parte</a:t>
            </a:r>
          </a:p>
        </p:txBody>
      </p:sp>
      <p:sp>
        <p:nvSpPr>
          <p:cNvPr id="121" name="Istituto Comprensivo A. Scarpa…"/>
          <p:cNvSpPr txBox="1"/>
          <p:nvPr/>
        </p:nvSpPr>
        <p:spPr>
          <a:xfrm>
            <a:off x="4137660" y="6868617"/>
            <a:ext cx="4450081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Istituto Comprensivo A. Scarpa</a:t>
            </a:r>
          </a:p>
          <a:p>
            <a:pPr>
              <a:defRPr b="0"/>
            </a:pPr>
            <a:r>
              <a:t>9 maggio 2019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punti di riflessio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Spunti di riflessione</a:t>
            </a:r>
          </a:p>
        </p:txBody>
      </p:sp>
      <p:sp>
        <p:nvSpPr>
          <p:cNvPr id="148" name="La vittima potrebbe sentirsi impotente di fronte alle prepotenze per la paura, la vergogna o l’imbarazzo, oppure perché si sente sola contro tutti. Addirittura, potrebbe arrivare a pensare di meritarsi le offes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4000"/>
              </a:spcBef>
              <a:defRPr sz="3072"/>
            </a:pPr>
            <a:r>
              <a:t>La vittima potrebbe sentirsi impotente di fronte alle prepotenze per la paura, la vergogna o l’imbarazzo, oppure perché si sente sola contro tutti. Addirittura, potrebbe arrivare a pensare di meritarsi le offese. </a:t>
            </a:r>
          </a:p>
          <a:p>
            <a:pPr marL="426719" indent="-426719" defTabSz="560831">
              <a:spcBef>
                <a:spcPts val="4000"/>
              </a:spcBef>
              <a:defRPr sz="3072"/>
            </a:pPr>
            <a:r>
              <a:t>I bulli potrebbero agire in modo prepotente non perché “cattivi” in senso assoluto, ma perché non conoscono altri modi per affermarsi nel gruppo: anche il bullo può e deve essere aiutato a cambiare. </a:t>
            </a:r>
          </a:p>
          <a:p>
            <a:pPr marL="426719" indent="-426719" defTabSz="560831">
              <a:spcBef>
                <a:spcPts val="4000"/>
              </a:spcBef>
              <a:defRPr sz="3072"/>
            </a:pPr>
            <a:r>
              <a:t>Ci sono tanti modi per uscire dal bullismo, alcuni però potrebbero essere più efficaci di altri in base alla situazione e alle differenze individuali, quali strategie sono più efficaci?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241" y="2363585"/>
            <a:ext cx="10846159" cy="610096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Fare prevenzione universale attraverso…"/>
          <p:cNvSpPr txBox="1"/>
          <p:nvPr/>
        </p:nvSpPr>
        <p:spPr>
          <a:xfrm>
            <a:off x="852525" y="763386"/>
            <a:ext cx="11706150" cy="1381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Fare prevenzione universale attraverso </a:t>
            </a:r>
          </a:p>
          <a:p>
            <a:pPr>
              <a:defRPr sz="4200"/>
            </a:pPr>
            <a:r>
              <a:t>la costruzione di un regolamento antibullismo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181" y="1151564"/>
            <a:ext cx="12436419" cy="6995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3761" y="1166834"/>
            <a:ext cx="12138339" cy="68278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2394" y="1555460"/>
            <a:ext cx="11809206" cy="6642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9577" y="1412887"/>
            <a:ext cx="11791223" cy="6632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Fare prevenzione universale  rafforzando competenza emotiva ed empat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2993">
              <a:defRPr sz="4560"/>
            </a:lvl1pPr>
          </a:lstStyle>
          <a:p>
            <a:pPr/>
            <a:r>
              <a:t>Fare prevenzione universale  rafforzando competenza emotiva ed empatia</a:t>
            </a:r>
          </a:p>
        </p:txBody>
      </p:sp>
      <p:sp>
        <p:nvSpPr>
          <p:cNvPr id="162" name="La competenza emotiva presuppone la presenz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La competenza emotiva presuppone la presenza:</a:t>
            </a:r>
          </a:p>
          <a:p>
            <a:pPr/>
            <a:r>
              <a:t>di conoscenze (delle proprie e altrui emozioni) </a:t>
            </a:r>
          </a:p>
          <a:p>
            <a:pPr/>
            <a:r>
              <a:t>di abilità comportamentali (esprimere e regolare le proprie emozioni).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Un percorso sulla competenza emotiva si sviluppa su tre direttric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7256">
              <a:defRPr sz="5440"/>
            </a:lvl1pPr>
          </a:lstStyle>
          <a:p>
            <a:pPr/>
            <a:r>
              <a:t>Un percorso sulla competenza emotiva si sviluppa su tre direttrici</a:t>
            </a:r>
          </a:p>
        </p:txBody>
      </p:sp>
      <p:sp>
        <p:nvSpPr>
          <p:cNvPr id="165" name="Riconoscimento: saper discernere gli stati emotivi propri e altrui e saper dare un nome alle diverse emozioni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2880"/>
            </a:pPr>
            <a:r>
              <a:t>Riconoscimento: saper discernere gli stati emotivi propri e altrui e saper dare un nome alle diverse emozioni.</a:t>
            </a:r>
          </a:p>
          <a:p>
            <a:pPr marL="400050" indent="-400050" defTabSz="525779">
              <a:spcBef>
                <a:spcPts val="3700"/>
              </a:spcBef>
              <a:defRPr sz="2880"/>
            </a:pPr>
            <a:r>
              <a:t>Espressione: esprimere le emozioni traducendole in segnali visibili attraverso il volto, la postura, la gestualità, il tono, il timbro e il ritmo dell’eloquio…</a:t>
            </a:r>
          </a:p>
          <a:p>
            <a:pPr marL="400050" indent="-400050" defTabSz="525779">
              <a:spcBef>
                <a:spcPts val="3700"/>
              </a:spcBef>
              <a:defRPr sz="2880"/>
            </a:pPr>
            <a:r>
              <a:t>Regolazione: le emozioni possono essere esperite a diversi livelli. Se il livello è troppo alto, può dar luogo a un comportamento disfunzionale (es. distruggo qualcosa perché sono furibondo). Regolare le emozioni significa acquisire strategie per abbassare l’intensità ad un livello accettabile, o per sostituire il comportamento disfunzionale con uno meno dannoso per me e gli altri.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445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" y="6794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er una prevenzione universale possiam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Per una prevenzione universale possiamo</a:t>
            </a:r>
          </a:p>
        </p:txBody>
      </p:sp>
      <p:sp>
        <p:nvSpPr>
          <p:cNvPr id="124" name="Ricorrere ad attività curricolar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Ricorrere ad attività curricolari</a:t>
            </a:r>
          </a:p>
          <a:p>
            <a:pPr/>
            <a:r>
              <a:t>Costruire un buon regolamento di classe</a:t>
            </a:r>
          </a:p>
          <a:p>
            <a:pPr/>
            <a:r>
              <a:t>Rafforzare competenza emotiva ed empatia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a prima segnalazione">
            <a:hlinkClick r:id="rId2" invalidUrl="" action="" tgtFrame="" tooltip="" history="1" highlightClick="0" endSnd="0"/>
          </p:cNvPr>
          <p:cNvSpPr txBox="1"/>
          <p:nvPr>
            <p:ph type="title"/>
          </p:nvPr>
        </p:nvSpPr>
        <p:spPr>
          <a:xfrm>
            <a:off x="1270000" y="863600"/>
            <a:ext cx="10464800" cy="1979861"/>
          </a:xfrm>
          <a:prstGeom prst="rect">
            <a:avLst/>
          </a:prstGeom>
        </p:spPr>
        <p:txBody>
          <a:bodyPr/>
          <a:lstStyle>
            <a:lvl1pPr defTabSz="572516">
              <a:defRPr sz="7840"/>
            </a:lvl1pPr>
          </a:lstStyle>
          <a:p>
            <a:pPr/>
            <a:r>
              <a:t>La prima segnalazione</a:t>
            </a:r>
          </a:p>
        </p:txBody>
      </p:sp>
      <p:pic>
        <p:nvPicPr>
          <p:cNvPr id="172" name="Immagine" descr="Immagine">
            <a:hlinkClick r:id="" invalidUrl="" action="ppaction://hlinkshowjump?jump=previous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6850" y="27876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17970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81050" y="8191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17970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3398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13525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magine" descr="Immagine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" y="13525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" y="13525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ESERCITAZIONE - Il caso di Alessio…"/>
          <p:cNvSpPr txBox="1"/>
          <p:nvPr/>
        </p:nvSpPr>
        <p:spPr>
          <a:xfrm>
            <a:off x="1674723" y="169545"/>
            <a:ext cx="9655354" cy="678561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450">
                <a:solidFill>
                  <a:srgbClr val="262626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ESERCITAZIONE - Il caso di Alessio</a:t>
            </a:r>
          </a:p>
          <a:p>
            <a:pPr algn="l" defTabSz="457200">
              <a:defRPr b="0" sz="1400">
                <a:solidFill>
                  <a:srgbClr val="262626"/>
                </a:solidFill>
              </a:defRPr>
            </a:pPr>
          </a:p>
          <a:p>
            <a:pPr algn="l" defTabSz="457200">
              <a:defRPr sz="2100">
                <a:solidFill>
                  <a:srgbClr val="262626"/>
                </a:solidFill>
              </a:defRPr>
            </a:pPr>
            <a:endParaRPr b="0">
              <a:latin typeface="+mn-lt"/>
              <a:ea typeface="+mn-ea"/>
              <a:cs typeface="+mn-cs"/>
              <a:sym typeface="Helvetica Neue Medium"/>
            </a:endParaRPr>
          </a:p>
          <a:p>
            <a:pPr algn="l" defTabSz="457200">
              <a:defRPr b="0" sz="2500">
                <a:solidFill>
                  <a:srgbClr val="262626"/>
                </a:solidFill>
              </a:defRPr>
            </a:pPr>
            <a:r>
              <a:t>Alessio è un bambino di 9 anni che frequenta la quarta elementare e ha ottimi risultati scolastici, soprattutto in matematica. Da circa una settimana due compagni di classe hanno iniziato a prenderlo in giro perché è un po’ in sovrappeso, chiamandolo con nomi dispregiativi come “pangocciolone”. Alessio inizialmente cerca di difendersi dicendo ai bulli di smettere! Le prese in giro però continuano e Alessio cerca di ignorarli non facendosi vedere mentre mangia la merenda durante la ricreazione. Con gli altri compagni ha buone relazioni e nonostante queste prese in giro, Alessio continua a mostrare interesse verso la scuola. Il caso è stato segnalato dalla maestra della classe la quale è venuta a conoscenza degli episodi tramite il racconto fatto da un compagno di classe. Egli, vedendo Alessio che mangiava di nascosto per non essere preso in giro, si è preoccupato e ha deciso di raccontare tutto all’insegnante.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ESERCITAZIONE - Il caso di Francesco…"/>
          <p:cNvSpPr txBox="1"/>
          <p:nvPr/>
        </p:nvSpPr>
        <p:spPr>
          <a:xfrm>
            <a:off x="1310881" y="474344"/>
            <a:ext cx="9910906" cy="716661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450">
                <a:solidFill>
                  <a:srgbClr val="262626"/>
                </a:solidFill>
              </a:defRPr>
            </a:pPr>
            <a:r>
              <a:t>ESERCITAZIONE - Il caso di Francesco</a:t>
            </a:r>
          </a:p>
          <a:p>
            <a:pPr algn="l" defTabSz="457200">
              <a:defRPr b="0" sz="1400">
                <a:solidFill>
                  <a:srgbClr val="262626"/>
                </a:solidFill>
              </a:defRPr>
            </a:pPr>
          </a:p>
          <a:p>
            <a:pPr algn="l" defTabSz="457200">
              <a:defRPr sz="2100">
                <a:solidFill>
                  <a:srgbClr val="262626"/>
                </a:solidFill>
              </a:defRPr>
            </a:pPr>
            <a:endParaRPr b="0">
              <a:latin typeface="+mn-lt"/>
              <a:ea typeface="+mn-ea"/>
              <a:cs typeface="+mn-cs"/>
              <a:sym typeface="Helvetica Neue Medium"/>
            </a:endParaRPr>
          </a:p>
          <a:p>
            <a:pPr algn="l" defTabSz="457200">
              <a:defRPr b="0" sz="2500">
                <a:solidFill>
                  <a:srgbClr val="262626"/>
                </a:solidFill>
              </a:defRPr>
            </a:pPr>
            <a:r>
              <a:t>Francesco è un ragazzo di 13 anni che frequenta la terza media. Si è trasferito da qualche mese in una nuova scuola, poiché nella precedente era preso di mira per la sua difficoltà a leggere davanti a tutti. Francesco ha un disturbo specifico dell’apprendimento (dislessia) e ha un piano educativo individualizzato. Nella nuova scuola la situazione non cambia. Da circa un mese alcune compagne di classe che hanno voti scarsi hanno iniziato a offenderlo perché è avvantaggiato e i suoi buoni voti sono dovuti alle facilitazioni che gli sono concesse. Utilizzano espressioni tipo: “sei così stupido che ti devono dare tempo in più”; “tanto rimani sempre un somaro”. Francesco è da qualche giorno che subito prima della ricreazione chiede di chiamare a casa perché ha mal di pancia, ma nel pomeriggio solitamente sta meglio e chiede di poter uscire con gli amici.Il caso è stato riportato dalla mamma di Francesco all’insegnante coordinatrice di classe la quale a sua volta compila la scheda di segnalazione apposita.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re prevenzione universale tramite attività curricolar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Fare prevenzione universale tramite attività curricolari</a:t>
            </a:r>
          </a:p>
        </p:txBody>
      </p:sp>
      <p:sp>
        <p:nvSpPr>
          <p:cNvPr id="127" name="Romanzi, raccont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Romanzi, racconti</a:t>
            </a:r>
          </a:p>
          <a:p>
            <a:pPr/>
            <a:r>
              <a:t>Film</a:t>
            </a:r>
          </a:p>
          <a:p>
            <a:pPr/>
            <a:r>
              <a:t>Fatti di cronaca</a:t>
            </a:r>
          </a:p>
          <a:p>
            <a:pPr/>
            <a:r>
              <a:t>Diari</a:t>
            </a:r>
          </a:p>
          <a:p>
            <a:pPr/>
            <a:r>
              <a:t>Canzoni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5600" y="6413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magine" descr="Immagine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92100" y="11112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5600" y="17843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magine" descr="Immagine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5100" y="17970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100" y="18097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17970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17970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0" y="17843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0" y="17843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17843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lcuni suggerimenti in un mare di possibilità…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Alcuni suggerimenti in un mare di possibilità….</a:t>
            </a:r>
          </a:p>
        </p:txBody>
      </p:sp>
      <p:sp>
        <p:nvSpPr>
          <p:cNvPr id="130" name="Per i più piccoli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262626"/>
                </a:solidFill>
              </a:defRPr>
            </a:pPr>
            <a:r>
              <a:t>Per i più piccoli: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262626"/>
                </a:solidFill>
              </a:defRPr>
            </a:pPr>
            <a:r>
              <a:t>   </a:t>
            </a:r>
          </a:p>
          <a:p>
            <a:pPr marL="457200" indent="-317500" defTabSz="457200">
              <a:spcBef>
                <a:spcPts val="0"/>
              </a:spcBef>
              <a:buClr>
                <a:srgbClr val="262626"/>
              </a:buClr>
              <a:buSzPct val="100000"/>
              <a:buFont typeface="Helvetica Neue"/>
              <a:defRPr sz="2300">
                <a:solidFill>
                  <a:srgbClr val="262626"/>
                </a:solidFill>
              </a:defRPr>
            </a:pPr>
            <a:r>
              <a:t>Carle, E., </a:t>
            </a:r>
            <a:r>
              <a:rPr i="1"/>
              <a:t>La coccinella prepotente</a:t>
            </a:r>
            <a:r>
              <a:t>, Milano, Mondadori, 2008.</a:t>
            </a:r>
          </a:p>
          <a:p>
            <a:pPr marL="457200" indent="-317500" defTabSz="457200">
              <a:spcBef>
                <a:spcPts val="0"/>
              </a:spcBef>
              <a:buClr>
                <a:srgbClr val="262626"/>
              </a:buClr>
              <a:buSzPct val="100000"/>
              <a:buFont typeface="Helvetica Neue"/>
              <a:defRPr sz="2300">
                <a:solidFill>
                  <a:srgbClr val="262626"/>
                </a:solidFill>
              </a:defRPr>
            </a:pPr>
            <a:r>
              <a:t>Polverini, R., </a:t>
            </a:r>
            <a:r>
              <a:rPr i="1"/>
              <a:t>Il sogno di Bilù</a:t>
            </a:r>
            <a:r>
              <a:t>, Trivolzio, Kaba Edizioni, 2009.</a:t>
            </a:r>
          </a:p>
          <a:p>
            <a:pPr marL="457200" indent="-317500" defTabSz="457200">
              <a:spcBef>
                <a:spcPts val="0"/>
              </a:spcBef>
              <a:buClr>
                <a:srgbClr val="262626"/>
              </a:buClr>
              <a:buSzPct val="100000"/>
              <a:buFont typeface="Helvetica Neue"/>
              <a:defRPr sz="2300">
                <a:solidFill>
                  <a:srgbClr val="262626"/>
                </a:solidFill>
              </a:defRPr>
            </a:pPr>
            <a:r>
              <a:t>Garavaglia, M.D, </a:t>
            </a:r>
            <a:r>
              <a:rPr i="1"/>
              <a:t>Un bullo da sballo</a:t>
            </a:r>
            <a:r>
              <a:t>, Cinisello Balsamo, Edizioni San Paolo, 2007.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262626"/>
                </a:solidFill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262626"/>
                </a:solidFill>
              </a:defRPr>
            </a:pPr>
            <a:r>
              <a:t> Per i più grandi: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300">
                <a:solidFill>
                  <a:srgbClr val="262626"/>
                </a:solidFill>
              </a:defRPr>
            </a:pPr>
          </a:p>
          <a:p>
            <a:pPr marL="457200" indent="-317500" defTabSz="457200">
              <a:spcBef>
                <a:spcPts val="0"/>
              </a:spcBef>
              <a:buClr>
                <a:srgbClr val="262626"/>
              </a:buClr>
              <a:buSzPct val="100000"/>
              <a:buFont typeface="Helvetica Neue"/>
              <a:defRPr sz="2300">
                <a:solidFill>
                  <a:srgbClr val="262626"/>
                </a:solidFill>
              </a:defRPr>
            </a:pPr>
            <a:r>
              <a:t>McEwan, I., </a:t>
            </a:r>
            <a:r>
              <a:rPr i="1"/>
              <a:t>Il prepotente</a:t>
            </a:r>
            <a:r>
              <a:t>, in </a:t>
            </a:r>
            <a:r>
              <a:rPr i="1"/>
              <a:t>L'Inventore di sogni</a:t>
            </a:r>
            <a:r>
              <a:t>, Torino, Einaudi, 1993.</a:t>
            </a:r>
          </a:p>
          <a:p>
            <a:pPr marL="457200" indent="-317500" defTabSz="457200">
              <a:spcBef>
                <a:spcPts val="0"/>
              </a:spcBef>
              <a:buClr>
                <a:srgbClr val="262626"/>
              </a:buClr>
              <a:buSzPct val="100000"/>
              <a:buFont typeface="Helvetica Neue"/>
              <a:defRPr sz="2300">
                <a:solidFill>
                  <a:srgbClr val="262626"/>
                </a:solidFill>
              </a:defRPr>
            </a:pPr>
            <a:r>
              <a:t>Ammaniti, N., </a:t>
            </a:r>
            <a:r>
              <a:rPr i="1"/>
              <a:t>Io non ho paura</a:t>
            </a:r>
            <a:r>
              <a:t>, Torino, Einaudi, 2001.</a:t>
            </a:r>
          </a:p>
          <a:p>
            <a:pPr marL="457200" indent="-317500" defTabSz="457200">
              <a:spcBef>
                <a:spcPts val="0"/>
              </a:spcBef>
              <a:buClr>
                <a:srgbClr val="262626"/>
              </a:buClr>
              <a:buSzPct val="100000"/>
              <a:buFont typeface="Helvetica Neue"/>
              <a:defRPr sz="2300">
                <a:solidFill>
                  <a:srgbClr val="262626"/>
                </a:solidFill>
              </a:defRPr>
            </a:pPr>
            <a:r>
              <a:t>Casariego, M., </a:t>
            </a:r>
            <a:r>
              <a:rPr i="1"/>
              <a:t>Il branco e la nebbia</a:t>
            </a:r>
            <a:r>
              <a:t>, Roma, Atmosphere, 2011.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6200" y="17843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100" y="17970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17970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1600" y="17970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magine" descr="Immagine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01600" y="17970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" y="1797050"/>
            <a:ext cx="13004800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allo stimolo alla rielaborazione…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Dallo stimolo alla rielaborazione….</a:t>
            </a:r>
          </a:p>
        </p:txBody>
      </p:sp>
      <p:sp>
        <p:nvSpPr>
          <p:cNvPr id="133" name="Disegni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Disegni</a:t>
            </a:r>
          </a:p>
          <a:p>
            <a:pPr/>
            <a:r>
              <a:t>Interviste</a:t>
            </a:r>
          </a:p>
          <a:p>
            <a:pPr/>
            <a:r>
              <a:t>Dibattiti</a:t>
            </a:r>
          </a:p>
          <a:p>
            <a:pPr/>
            <a:r>
              <a:t>Riflessioni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nterviste ai personagg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Interviste ai personaggi</a:t>
            </a:r>
          </a:p>
        </p:txBody>
      </p:sp>
      <p:sp>
        <p:nvSpPr>
          <p:cNvPr id="136" name="Alcune domande da porre alla vittim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None/>
              <a:defRPr sz="2600" u="sng">
                <a:solidFill>
                  <a:srgbClr val="262626"/>
                </a:solidFill>
              </a:defRPr>
            </a:pPr>
            <a:r>
              <a:t>Alcune domande da porre alla vittima: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  <a:r>
              <a:t>“Come ti sei sentito quando i tuoi compagni ti hanno….?”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  <a:r>
              <a:t>“Secondo te perché i tuoi compagni si comportano così?”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  <a:r>
              <a:t>“Perché non ti ribelli?”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600" u="sng">
                <a:solidFill>
                  <a:srgbClr val="262626"/>
                </a:solidFill>
              </a:defRPr>
            </a:pPr>
            <a:r>
              <a:t>Alcune domande da porre al bullo: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  <a:r>
              <a:t>“Perché fai così?”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  <a:r>
              <a:t>“Perché te la prendi proprio con ….?” 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  <a:r>
              <a:t>“Non ti vergogni di quello che fai? ”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</a:p>
          <a:p>
            <a:pPr marL="0" indent="0" defTabSz="457200">
              <a:spcBef>
                <a:spcPts val="0"/>
              </a:spcBef>
              <a:buSzTx/>
              <a:buNone/>
              <a:defRPr sz="2600" u="sng">
                <a:solidFill>
                  <a:srgbClr val="262626"/>
                </a:solidFill>
              </a:defRPr>
            </a:pPr>
            <a:r>
              <a:t>Alcune domande da porre agli spettatori: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  <a:r>
              <a:t>“Come ti sei sentito quando hai visto quello che succedeva a…?”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  <a:r>
              <a:t>“Perché sei/non sei intervenuto?”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2600">
                <a:solidFill>
                  <a:srgbClr val="262626"/>
                </a:solidFill>
              </a:defRPr>
            </a:pPr>
            <a:r>
              <a:t>“Hai raccontato a qualcuno quello che hai visto?”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iflession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Riflessioni</a:t>
            </a:r>
          </a:p>
        </p:txBody>
      </p:sp>
      <p:sp>
        <p:nvSpPr>
          <p:cNvPr id="139" name="Quali sono i comportamenti che fanno soffrire la vittima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94468" indent="-194468" defTabSz="457200">
              <a:spcBef>
                <a:spcPts val="0"/>
              </a:spcBef>
              <a:defRPr sz="2800">
                <a:solidFill>
                  <a:srgbClr val="262626"/>
                </a:solidFill>
              </a:defRPr>
            </a:pPr>
            <a:r>
              <a:t>Quali sono i comportamenti che fanno soffrire la vittima? </a:t>
            </a:r>
          </a:p>
          <a:p>
            <a:pPr marL="194468" indent="-194468" defTabSz="457200">
              <a:spcBef>
                <a:spcPts val="0"/>
              </a:spcBef>
              <a:defRPr sz="2800">
                <a:solidFill>
                  <a:srgbClr val="262626"/>
                </a:solidFill>
              </a:defRPr>
            </a:pPr>
            <a:r>
              <a:t>La sofferenza della vittima è solo fisica o anche emotiva?</a:t>
            </a:r>
          </a:p>
          <a:p>
            <a:pPr marL="194468" indent="-194468" defTabSz="457200">
              <a:spcBef>
                <a:spcPts val="0"/>
              </a:spcBef>
              <a:defRPr sz="2800">
                <a:solidFill>
                  <a:srgbClr val="262626"/>
                </a:solidFill>
              </a:defRPr>
            </a:pPr>
            <a:r>
              <a:t>Quale comportamento vi ha colpito di più e perché?</a:t>
            </a:r>
          </a:p>
          <a:p>
            <a:pPr marL="194468" indent="-194468" defTabSz="457200">
              <a:spcBef>
                <a:spcPts val="0"/>
              </a:spcBef>
              <a:defRPr sz="2800">
                <a:solidFill>
                  <a:srgbClr val="262626"/>
                </a:solidFill>
              </a:defRPr>
            </a:pPr>
            <a:r>
              <a:t>Come si può distinguere un gioco da un comportamento di bullismo?</a:t>
            </a:r>
          </a:p>
          <a:p>
            <a:pPr marL="194468" indent="-194468" defTabSz="457200">
              <a:spcBef>
                <a:spcPts val="0"/>
              </a:spcBef>
              <a:defRPr sz="2800">
                <a:solidFill>
                  <a:srgbClr val="262626"/>
                </a:solidFill>
              </a:defRPr>
            </a:pPr>
            <a:r>
              <a:t>Quali caratteristiche fisiche associate alla figura del bullo?</a:t>
            </a:r>
          </a:p>
          <a:p>
            <a:pPr marL="194468" indent="-194468" defTabSz="457200">
              <a:spcBef>
                <a:spcPts val="0"/>
              </a:spcBef>
              <a:defRPr sz="2800">
                <a:solidFill>
                  <a:srgbClr val="262626"/>
                </a:solidFill>
              </a:defRPr>
            </a:pPr>
            <a:r>
              <a:t>Quali sono quelle della vittima?</a:t>
            </a:r>
          </a:p>
          <a:p>
            <a:pPr marL="194468" indent="-194468" defTabSz="457200">
              <a:spcBef>
                <a:spcPts val="0"/>
              </a:spcBef>
              <a:defRPr sz="2800">
                <a:solidFill>
                  <a:srgbClr val="262626"/>
                </a:solidFill>
              </a:defRPr>
            </a:pPr>
            <a:r>
              <a:t>Quale emozione è leggibile sul volto del bullo?</a:t>
            </a:r>
          </a:p>
          <a:p>
            <a:pPr marL="194468" indent="-194468" defTabSz="457200">
              <a:spcBef>
                <a:spcPts val="0"/>
              </a:spcBef>
              <a:defRPr sz="2800">
                <a:solidFill>
                  <a:srgbClr val="262626"/>
                </a:solidFill>
              </a:defRPr>
            </a:pPr>
            <a:r>
              <a:t>E su quello della vittima?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ibattito su un fatto di cronac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Dibattito su un fatto di cronaca</a:t>
            </a:r>
          </a:p>
        </p:txBody>
      </p:sp>
      <p:sp>
        <p:nvSpPr>
          <p:cNvPr id="142" name="Ipotizzando di trovarsi davanti ad un caso in cui gli spettatori non siano intervenuti, dividere la classe in due gruppi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Ipotizzando di trovarsi davanti ad un caso in cui gli spettatori non siano intervenuti, dividere la classe in due gruppi. </a:t>
            </a:r>
          </a:p>
          <a:p>
            <a:pPr/>
            <a:r>
              <a:t>Un gruppo sosterrà la tesi che gli spettatori avrebbero dovuto intervenire direttamente.</a:t>
            </a:r>
          </a:p>
          <a:p>
            <a:pPr/>
            <a:r>
              <a:t>Un gruppo sosterrà la tesi che gli spettatori avrebbero dovuto cercare l’aiuto di un adulto.</a:t>
            </a:r>
          </a:p>
          <a:p>
            <a:pPr/>
            <a:r>
              <a:t>Concludere mettendo in evidenza che è sempre possibile assumere un ruolo attivo.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rainstorm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Brainstorming</a:t>
            </a:r>
          </a:p>
        </p:txBody>
      </p:sp>
      <p:sp>
        <p:nvSpPr>
          <p:cNvPr id="145" name="Perché spesso la vittima non reagisce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Perché spesso la vittima non reagisce?</a:t>
            </a:r>
          </a:p>
          <a:p>
            <a:pPr/>
            <a:r>
              <a:t>Cosa spinge i bulli a comportarsi così?</a:t>
            </a:r>
          </a:p>
          <a:p>
            <a:pPr/>
            <a:r>
              <a:t>Cosa potrebbe fare la vittima per uscire da questa situazione?</a:t>
            </a:r>
          </a:p>
          <a:p>
            <a:pPr/>
            <a:r>
              <a:t>Come potremmo convincere il bullo a smettere di fare prepotenze?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